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53" r:id="rId1"/>
  </p:sldMasterIdLst>
  <p:notesMasterIdLst>
    <p:notesMasterId r:id="rId12"/>
  </p:notesMasterIdLst>
  <p:sldIdLst>
    <p:sldId id="256" r:id="rId2"/>
    <p:sldId id="273" r:id="rId3"/>
    <p:sldId id="257" r:id="rId4"/>
    <p:sldId id="268" r:id="rId5"/>
    <p:sldId id="269" r:id="rId6"/>
    <p:sldId id="270" r:id="rId7"/>
    <p:sldId id="266" r:id="rId8"/>
    <p:sldId id="278" r:id="rId9"/>
    <p:sldId id="275" r:id="rId10"/>
    <p:sldId id="264" r:id="rId11"/>
  </p:sldIdLst>
  <p:sldSz cx="9144000" cy="6858000" type="screen4x3"/>
  <p:notesSz cx="7010400" cy="9296400"/>
  <p:embeddedFontLst>
    <p:embeddedFont>
      <p:font typeface="Arial Black" pitchFamily="34" charset="0"/>
      <p:regular r:id="rId13"/>
    </p:embeddedFont>
  </p:embeddedFont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D2F"/>
    <a:srgbClr val="99CCFF"/>
    <a:srgbClr val="CCECFF"/>
    <a:srgbClr val="CCFFFF"/>
    <a:srgbClr val="66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110" autoAdjust="0"/>
  </p:normalViewPr>
  <p:slideViewPr>
    <p:cSldViewPr>
      <p:cViewPr varScale="1">
        <p:scale>
          <a:sx n="86" d="100"/>
          <a:sy n="86" d="100"/>
        </p:scale>
        <p:origin x="-1092" y="-96"/>
      </p:cViewPr>
      <p:guideLst>
        <p:guide orient="horz" pos="2160"/>
        <p:guide pos="2880"/>
      </p:guideLst>
    </p:cSldViewPr>
  </p:slideViewPr>
  <p:outlineViewPr>
    <p:cViewPr>
      <p:scale>
        <a:sx n="33" d="100"/>
        <a:sy n="33" d="100"/>
      </p:scale>
      <p:origin x="0" y="2448"/>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eaLnBrk="1" hangingPunct="1">
              <a:defRPr sz="1200"/>
            </a:lvl1pPr>
          </a:lstStyle>
          <a:p>
            <a:endParaRPr lang="en-US"/>
          </a:p>
        </p:txBody>
      </p:sp>
      <p:sp>
        <p:nvSpPr>
          <p:cNvPr id="97283" name="Rectangle 3"/>
          <p:cNvSpPr>
            <a:spLocks noGrp="1" noChangeArrowheads="1"/>
          </p:cNvSpPr>
          <p:nvPr>
            <p:ph type="dt" idx="1"/>
          </p:nvPr>
        </p:nvSpPr>
        <p:spPr bwMode="auto">
          <a:xfrm>
            <a:off x="3970938"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eaLnBrk="1" hangingPunct="1">
              <a:defRPr sz="1200"/>
            </a:lvl1pPr>
          </a:lstStyle>
          <a:p>
            <a:endParaRPr lang="en-US"/>
          </a:p>
        </p:txBody>
      </p:sp>
      <p:sp>
        <p:nvSpPr>
          <p:cNvPr id="9728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701040" y="4415790"/>
            <a:ext cx="5608320" cy="418338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7286" name="Rectangle 6"/>
          <p:cNvSpPr>
            <a:spLocks noGrp="1" noChangeArrowheads="1"/>
          </p:cNvSpPr>
          <p:nvPr>
            <p:ph type="ftr" sz="quarter" idx="4"/>
          </p:nvPr>
        </p:nvSpPr>
        <p:spPr bwMode="auto">
          <a:xfrm>
            <a:off x="0"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eaLnBrk="1" hangingPunct="1">
              <a:defRPr sz="1200"/>
            </a:lvl1pPr>
          </a:lstStyle>
          <a:p>
            <a:endParaRPr lang="en-US"/>
          </a:p>
        </p:txBody>
      </p:sp>
      <p:sp>
        <p:nvSpPr>
          <p:cNvPr id="97287" name="Rectangle 7"/>
          <p:cNvSpPr>
            <a:spLocks noGrp="1" noChangeArrowheads="1"/>
          </p:cNvSpPr>
          <p:nvPr>
            <p:ph type="sldNum" sz="quarter" idx="5"/>
          </p:nvPr>
        </p:nvSpPr>
        <p:spPr bwMode="auto">
          <a:xfrm>
            <a:off x="3970938"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eaLnBrk="1" hangingPunct="1">
              <a:defRPr sz="1200"/>
            </a:lvl1pPr>
          </a:lstStyle>
          <a:p>
            <a:fld id="{48D6DDB4-04B0-4D7A-AEC3-C93898E79DCF}"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063E7C-8604-4038-BCEF-E6B957AB219E}" type="slidenum">
              <a:rPr lang="en-US"/>
              <a:pPr/>
              <a:t>1</a:t>
            </a:fld>
            <a:endParaRPr lang="en-US"/>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43DE32-3634-4F9C-A765-698AEC18856E}" type="slidenum">
              <a:rPr lang="en-US"/>
              <a:pPr/>
              <a:t>10</a:t>
            </a:fld>
            <a:endParaRPr lang="en-US"/>
          </a:p>
        </p:txBody>
      </p:sp>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US" dirty="0" smtClean="0"/>
              <a:t>After Ike, there was a lack of information broadcasted outside of the greater Houston area regarding re-entry.  Out-of-Area media outlets were not getting the message out that re-entry was not recommended.  Despite information on various websites, not everyone who evacuation had access to a computer.</a:t>
            </a:r>
          </a:p>
          <a:p>
            <a:endParaRPr lang="en-US" dirty="0"/>
          </a:p>
        </p:txBody>
      </p:sp>
      <p:sp>
        <p:nvSpPr>
          <p:cNvPr id="4" name="Slide Number Placeholder 3"/>
          <p:cNvSpPr>
            <a:spLocks noGrp="1"/>
          </p:cNvSpPr>
          <p:nvPr>
            <p:ph type="sldNum" sz="quarter" idx="10"/>
          </p:nvPr>
        </p:nvSpPr>
        <p:spPr/>
        <p:txBody>
          <a:bodyPr/>
          <a:lstStyle/>
          <a:p>
            <a:fld id="{48D6DDB4-04B0-4D7A-AEC3-C93898E79DCF}"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D0FC17-013F-42D1-AC36-7EAD2D98A557}" type="slidenum">
              <a:rPr lang="en-US"/>
              <a:pPr/>
              <a:t>3</a:t>
            </a:fld>
            <a:endParaRPr lang="en-US"/>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27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4F4B0DD-4D81-4F97-B04F-8D81EF5AE8E8}"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37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D8B9763-86B4-417A-8DA7-3D9BC134878C}"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348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9C7EDBB-ED62-49D6-9883-60A340C55585}"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F488EED-F2F8-4580-B6EB-AE31CB160C89}" type="slidenum">
              <a:rPr lang="en-US" smtClean="0"/>
              <a:pPr/>
              <a:t>7</a:t>
            </a:fld>
            <a:endParaRPr lang="en-US" smtClean="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dirty="0" smtClean="0">
                <a:latin typeface="Arial" charset="0"/>
              </a:rPr>
              <a:t>In terms of what motorists experienced during the recovery period, issues with traffic signals not working due to power issues or not working properly were noted by just about everyone.  Some comments offered related to the HOV lanes being closed in the early recovery period and traffic congestion on the freeways as many avoided the local streets because of traffic signal issues.</a:t>
            </a:r>
          </a:p>
          <a:p>
            <a:pPr eaLnBrk="1" hangingPunct="1"/>
            <a:endParaRPr lang="en-US" dirty="0"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F488EED-F2F8-4580-B6EB-AE31CB160C89}" type="slidenum">
              <a:rPr lang="en-US" smtClean="0"/>
              <a:pPr/>
              <a:t>8</a:t>
            </a:fld>
            <a:endParaRPr lang="en-US" smtClean="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dirty="0" smtClean="0">
                <a:latin typeface="Arial" charset="0"/>
              </a:rPr>
              <a:t>In terms of what motorists experienced during the recovery period, issues with traffic signals not working due to power issues or not working properly were noted by just about everyone.  Some comments offered related to the HOV lanes being closed in the early recovery period and traffic congestion on the freeways as many avoided the local streets because of traffic signal issues.</a:t>
            </a:r>
          </a:p>
          <a:p>
            <a:pPr eaLnBrk="1" hangingPunct="1"/>
            <a:endParaRPr lang="en-US" dirty="0"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6CED4D-3EB9-4F2B-A8A2-CC3A6EF7EAD3}" type="slidenum">
              <a:rPr lang="en-US"/>
              <a:pPr/>
              <a:t>9</a:t>
            </a:fld>
            <a:endParaRPr lang="en-US"/>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srcRect/>
          <a:stretch>
            <a:fillRect/>
          </a:stretch>
        </p:blipFill>
        <p:spPr bwMode="auto">
          <a:xfrm>
            <a:off x="0" y="0"/>
            <a:ext cx="9142413" cy="6856413"/>
          </a:xfrm>
          <a:prstGeom prst="rect">
            <a:avLst/>
          </a:prstGeom>
          <a:noFill/>
          <a:ln w="9525">
            <a:noFill/>
            <a:miter lim="800000"/>
            <a:headEnd/>
            <a:tailEnd/>
          </a:ln>
        </p:spPr>
      </p:pic>
      <p:sp>
        <p:nvSpPr>
          <p:cNvPr id="64554" name="Rectangle 42"/>
          <p:cNvSpPr>
            <a:spLocks noGrp="1" noChangeArrowheads="1"/>
          </p:cNvSpPr>
          <p:nvPr>
            <p:ph type="ctrTitle" sz="quarter"/>
          </p:nvPr>
        </p:nvSpPr>
        <p:spPr>
          <a:xfrm>
            <a:off x="457200" y="1600200"/>
            <a:ext cx="8229600" cy="1828800"/>
          </a:xfrm>
        </p:spPr>
        <p:txBody>
          <a:bodyPr/>
          <a:lstStyle>
            <a:lvl1pPr>
              <a:defRPr sz="4800">
                <a:solidFill>
                  <a:srgbClr val="FFCD2F"/>
                </a:solidFill>
                <a:latin typeface="Arial Black" pitchFamily="34" charset="0"/>
              </a:defRPr>
            </a:lvl1pPr>
          </a:lstStyle>
          <a:p>
            <a:r>
              <a:rPr lang="en-US" dirty="0"/>
              <a:t>Click to edit Master title style</a:t>
            </a:r>
          </a:p>
        </p:txBody>
      </p:sp>
      <p:sp>
        <p:nvSpPr>
          <p:cNvPr id="64555" name="Rectangle 4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sz="3600"/>
            </a:lvl1pPr>
          </a:lstStyle>
          <a:p>
            <a:r>
              <a:rPr lang="en-US"/>
              <a:t>Click to edit Master subtitle style</a:t>
            </a:r>
          </a:p>
        </p:txBody>
      </p:sp>
      <p:sp>
        <p:nvSpPr>
          <p:cNvPr id="64556" name="Rectangle 44"/>
          <p:cNvSpPr>
            <a:spLocks noGrp="1" noChangeArrowheads="1"/>
          </p:cNvSpPr>
          <p:nvPr>
            <p:ph type="dt" sz="quarter" idx="2"/>
          </p:nvPr>
        </p:nvSpPr>
        <p:spPr/>
        <p:txBody>
          <a:bodyPr/>
          <a:lstStyle>
            <a:lvl1pPr>
              <a:defRPr/>
            </a:lvl1pPr>
          </a:lstStyle>
          <a:p>
            <a:endParaRPr lang="en-US"/>
          </a:p>
        </p:txBody>
      </p:sp>
      <p:sp>
        <p:nvSpPr>
          <p:cNvPr id="64557" name="Rectangle 45"/>
          <p:cNvSpPr>
            <a:spLocks noGrp="1" noChangeArrowheads="1"/>
          </p:cNvSpPr>
          <p:nvPr>
            <p:ph type="ftr" sz="quarter" idx="3"/>
          </p:nvPr>
        </p:nvSpPr>
        <p:spPr/>
        <p:txBody>
          <a:bodyPr/>
          <a:lstStyle>
            <a:lvl1pPr>
              <a:defRPr/>
            </a:lvl1pPr>
          </a:lstStyle>
          <a:p>
            <a:endParaRPr lang="en-US"/>
          </a:p>
        </p:txBody>
      </p:sp>
      <p:sp>
        <p:nvSpPr>
          <p:cNvPr id="64558" name="Rectangle 46"/>
          <p:cNvSpPr>
            <a:spLocks noGrp="1" noChangeArrowheads="1"/>
          </p:cNvSpPr>
          <p:nvPr>
            <p:ph type="sldNum" sz="quarter" idx="4"/>
          </p:nvPr>
        </p:nvSpPr>
        <p:spPr/>
        <p:txBody>
          <a:bodyPr/>
          <a:lstStyle>
            <a:lvl1pPr>
              <a:defRPr/>
            </a:lvl1pPr>
          </a:lstStyle>
          <a:p>
            <a:fld id="{702DB1DD-70CC-4FBE-829C-26918141A8FD}"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4E8424B-4CE4-46AB-A7CB-3BBAAF57E5D5}"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F682D46-0104-4F80-A9D0-94E2271B5791}"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3638"/>
            <a:ext cx="21336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3638"/>
            <a:ext cx="2133600" cy="457200"/>
          </a:xfrm>
        </p:spPr>
        <p:txBody>
          <a:bodyPr/>
          <a:lstStyle>
            <a:lvl1pPr>
              <a:defRPr/>
            </a:lvl1pPr>
          </a:lstStyle>
          <a:p>
            <a:fld id="{23B37843-81CF-48EE-AEE7-63F298F263D4}"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7A2D624-7631-4416-9311-4C30F057823B}"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2459D39-326C-4F2B-9807-63F9D019CF5E}"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76AC564-C809-4116-AD0B-5A9C2C57055B}"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67960407-DB72-4913-9F60-77FCC902ABD1}"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AEF780A2-38D5-4A95-BC3B-209497F537CE}"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7901320D-129D-496F-B5B5-220113DAA13B}"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00B7921-C44C-4772-B0D3-5D3F112EA510}"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474EC12-7EF6-4526-9F18-8EE83094AC0C}"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57647"/>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2051" name="Picture 3"/>
          <p:cNvPicPr>
            <a:picLocks noChangeAspect="1" noChangeArrowheads="1"/>
          </p:cNvPicPr>
          <p:nvPr userDrawn="1"/>
        </p:nvPicPr>
        <p:blipFill>
          <a:blip r:embed="rId14"/>
          <a:srcRect/>
          <a:stretch>
            <a:fillRect/>
          </a:stretch>
        </p:blipFill>
        <p:spPr bwMode="auto">
          <a:xfrm>
            <a:off x="0" y="0"/>
            <a:ext cx="9142413" cy="6856413"/>
          </a:xfrm>
          <a:prstGeom prst="rect">
            <a:avLst/>
          </a:prstGeom>
          <a:noFill/>
          <a:ln w="9525">
            <a:noFill/>
            <a:miter lim="800000"/>
            <a:headEnd/>
            <a:tailEnd/>
          </a:ln>
        </p:spPr>
      </p:pic>
      <p:sp>
        <p:nvSpPr>
          <p:cNvPr id="9" name="Rectangle 8"/>
          <p:cNvSpPr/>
          <p:nvPr userDrawn="1"/>
        </p:nvSpPr>
        <p:spPr bwMode="auto">
          <a:xfrm>
            <a:off x="0" y="0"/>
            <a:ext cx="9144000" cy="6858000"/>
          </a:xfrm>
          <a:prstGeom prst="rect">
            <a:avLst/>
          </a:prstGeom>
          <a:solidFill>
            <a:srgbClr val="99CCFF">
              <a:alpha val="1490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63530" name="Rectangle 42"/>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63531" name="Rectangle 43"/>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3532" name="Rectangle 4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defRPr>
            </a:lvl1pPr>
          </a:lstStyle>
          <a:p>
            <a:endParaRPr lang="en-US"/>
          </a:p>
        </p:txBody>
      </p:sp>
      <p:sp>
        <p:nvSpPr>
          <p:cNvPr id="63533" name="Rectangle 4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defRPr>
            </a:lvl1pPr>
          </a:lstStyle>
          <a:p>
            <a:endParaRPr lang="en-US"/>
          </a:p>
        </p:txBody>
      </p:sp>
      <p:sp>
        <p:nvSpPr>
          <p:cNvPr id="63534" name="Rectangle 4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000000"/>
                  </a:outerShdw>
                </a:effectLst>
              </a:defRPr>
            </a:lvl1pPr>
          </a:lstStyle>
          <a:p>
            <a:fld id="{B7CAD855-9F31-4FD0-86D1-8E540DDF3586}"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Lst>
  <p:txStyles>
    <p:titleStyle>
      <a:lvl1pPr algn="ctr" rtl="0" fontAlgn="base">
        <a:spcBef>
          <a:spcPct val="0"/>
        </a:spcBef>
        <a:spcAft>
          <a:spcPct val="0"/>
        </a:spcAft>
        <a:defRPr sz="4400">
          <a:solidFill>
            <a:srgbClr val="FFCD2F"/>
          </a:solidFill>
          <a:effectLst>
            <a:outerShdw blurRad="38100" dist="38100" dir="2700000" algn="tl">
              <a:srgbClr val="000000"/>
            </a:outerShdw>
          </a:effectLst>
          <a:latin typeface="Arial Black" pitchFamily="34" charset="0"/>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fontAlgn="base">
        <a:spcBef>
          <a:spcPct val="20000"/>
        </a:spcBef>
        <a:spcAft>
          <a:spcPct val="0"/>
        </a:spcAft>
        <a:buClr>
          <a:srgbClr val="FFC000"/>
        </a:buClr>
        <a:buSzPct val="90000"/>
        <a:buFont typeface="Wingdings" pitchFamily="2" charset="2"/>
        <a:buChar char="§"/>
        <a:defRPr sz="3200">
          <a:solidFill>
            <a:schemeClr val="bg1">
              <a:lumMod val="50000"/>
            </a:schemeClr>
          </a:solidFill>
          <a:effectLst/>
          <a:latin typeface="+mn-lt"/>
          <a:ea typeface="+mn-ea"/>
          <a:cs typeface="+mn-cs"/>
        </a:defRPr>
      </a:lvl1pPr>
      <a:lvl2pPr marL="742950" indent="-285750" algn="l" rtl="0" fontAlgn="base">
        <a:spcBef>
          <a:spcPct val="20000"/>
        </a:spcBef>
        <a:spcAft>
          <a:spcPct val="0"/>
        </a:spcAft>
        <a:buChar char="–"/>
        <a:defRPr sz="2800">
          <a:solidFill>
            <a:schemeClr val="bg1">
              <a:lumMod val="50000"/>
            </a:schemeClr>
          </a:solidFill>
          <a:effectLst/>
          <a:latin typeface="+mn-lt"/>
        </a:defRPr>
      </a:lvl2pPr>
      <a:lvl3pPr marL="1143000" indent="-228600" algn="l" rtl="0" fontAlgn="base">
        <a:spcBef>
          <a:spcPct val="20000"/>
        </a:spcBef>
        <a:spcAft>
          <a:spcPct val="0"/>
        </a:spcAft>
        <a:buClr>
          <a:srgbClr val="FFC000"/>
        </a:buClr>
        <a:buSzPct val="90000"/>
        <a:buFont typeface="Wingdings" pitchFamily="2" charset="2"/>
        <a:buChar char="§"/>
        <a:defRPr sz="2400">
          <a:solidFill>
            <a:schemeClr val="bg1">
              <a:lumMod val="50000"/>
            </a:schemeClr>
          </a:solidFill>
          <a:effectLst/>
          <a:latin typeface="+mn-lt"/>
        </a:defRPr>
      </a:lvl3pPr>
      <a:lvl4pPr marL="1600200" indent="-228600" algn="l" rtl="0" fontAlgn="base">
        <a:spcBef>
          <a:spcPct val="20000"/>
        </a:spcBef>
        <a:spcAft>
          <a:spcPct val="0"/>
        </a:spcAft>
        <a:buChar char="–"/>
        <a:defRPr sz="2000">
          <a:solidFill>
            <a:schemeClr val="bg1">
              <a:lumMod val="50000"/>
            </a:schemeClr>
          </a:solidFill>
          <a:effectLst/>
          <a:latin typeface="+mn-lt"/>
        </a:defRPr>
      </a:lvl4pPr>
      <a:lvl5pPr marL="2057400" indent="-228600" algn="l" rtl="0" fontAlgn="base">
        <a:spcBef>
          <a:spcPct val="20000"/>
        </a:spcBef>
        <a:spcAft>
          <a:spcPct val="0"/>
        </a:spcAft>
        <a:buClr>
          <a:srgbClr val="FFC000"/>
        </a:buClr>
        <a:buSzPct val="90000"/>
        <a:buFont typeface="Wingdings" pitchFamily="2" charset="2"/>
        <a:buChar char="§"/>
        <a:defRPr sz="2000">
          <a:solidFill>
            <a:schemeClr val="bg1">
              <a:lumMod val="50000"/>
            </a:schemeClr>
          </a:solidFill>
          <a:effectLst/>
          <a:latin typeface="+mn-lt"/>
        </a:defRPr>
      </a:lvl5pPr>
      <a:lvl6pPr marL="25146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5" name="TextBox 4"/>
          <p:cNvSpPr txBox="1"/>
          <p:nvPr/>
        </p:nvSpPr>
        <p:spPr>
          <a:xfrm>
            <a:off x="1219200" y="2702004"/>
            <a:ext cx="6934200" cy="1107996"/>
          </a:xfrm>
          <a:prstGeom prst="rect">
            <a:avLst/>
          </a:prstGeom>
          <a:noFill/>
        </p:spPr>
        <p:txBody>
          <a:bodyPr wrap="square" rtlCol="0">
            <a:spAutoFit/>
          </a:bodyPr>
          <a:lstStyle/>
          <a:p>
            <a:pPr algn="ctr"/>
            <a:r>
              <a:rPr lang="en-US" sz="6600" dirty="0" smtClean="0">
                <a:solidFill>
                  <a:schemeClr val="bg1">
                    <a:lumMod val="50000"/>
                  </a:schemeClr>
                </a:solidFill>
                <a:effectLst>
                  <a:outerShdw blurRad="38100" dist="38100" dir="2700000" algn="tl">
                    <a:srgbClr val="000000">
                      <a:alpha val="43137"/>
                    </a:srgbClr>
                  </a:outerShdw>
                </a:effectLst>
                <a:latin typeface="Arial Black" pitchFamily="34" charset="0"/>
                <a:ea typeface="+mj-ea"/>
                <a:cs typeface="+mj-cs"/>
              </a:rPr>
              <a:t>2009</a:t>
            </a:r>
            <a:endParaRPr lang="en-US" sz="6600" dirty="0">
              <a:solidFill>
                <a:schemeClr val="bg1">
                  <a:lumMod val="50000"/>
                </a:schemeClr>
              </a:solidFill>
              <a:effectLst>
                <a:outerShdw blurRad="38100" dist="38100" dir="2700000" algn="tl">
                  <a:srgbClr val="000000">
                    <a:alpha val="43137"/>
                  </a:srgbClr>
                </a:outerShdw>
              </a:effectLst>
              <a:latin typeface="Arial Black" pitchFamily="34" charset="0"/>
              <a:ea typeface="+mj-ea"/>
              <a:cs typeface="+mj-cs"/>
            </a:endParaRPr>
          </a:p>
        </p:txBody>
      </p:sp>
      <p:sp>
        <p:nvSpPr>
          <p:cNvPr id="96258" name="Rectangle 2"/>
          <p:cNvSpPr>
            <a:spLocks noGrp="1" noChangeArrowheads="1"/>
          </p:cNvSpPr>
          <p:nvPr>
            <p:ph type="ctrTitle"/>
          </p:nvPr>
        </p:nvSpPr>
        <p:spPr>
          <a:xfrm>
            <a:off x="609600" y="1143000"/>
            <a:ext cx="8229600" cy="1676400"/>
          </a:xfrm>
        </p:spPr>
        <p:txBody>
          <a:bodyPr/>
          <a:lstStyle/>
          <a:p>
            <a:pPr>
              <a:lnSpc>
                <a:spcPts val="6000"/>
              </a:lnSpc>
            </a:pPr>
            <a:r>
              <a:rPr lang="en-US" sz="8000" dirty="0" smtClean="0">
                <a:effectLst>
                  <a:outerShdw blurRad="38100" dist="38100" dir="2700000" algn="tl">
                    <a:srgbClr val="000000">
                      <a:alpha val="43137"/>
                    </a:srgbClr>
                  </a:outerShdw>
                </a:effectLst>
              </a:rPr>
              <a:t>HURRICANE</a:t>
            </a:r>
            <a:r>
              <a:rPr lang="en-US" sz="6600" dirty="0" smtClean="0">
                <a:effectLst>
                  <a:outerShdw blurRad="38100" dist="38100" dir="2700000" algn="tl">
                    <a:srgbClr val="000000">
                      <a:alpha val="43137"/>
                    </a:srgbClr>
                  </a:outerShdw>
                </a:effectLst>
              </a:rPr>
              <a:t> </a:t>
            </a:r>
            <a:r>
              <a:rPr lang="en-US" sz="6000" dirty="0" smtClean="0">
                <a:effectLst>
                  <a:outerShdw blurRad="38100" dist="38100" dir="2700000" algn="tl">
                    <a:srgbClr val="000000">
                      <a:alpha val="43137"/>
                    </a:srgbClr>
                  </a:outerShdw>
                </a:effectLst>
              </a:rPr>
              <a:t>PREPAREDNESS</a:t>
            </a:r>
            <a:r>
              <a:rPr lang="en-US" sz="6600" dirty="0" smtClean="0">
                <a:effectLst>
                  <a:outerShdw blurRad="38100" dist="38100" dir="2700000" algn="tl">
                    <a:srgbClr val="000000">
                      <a:alpha val="43137"/>
                    </a:srgbClr>
                  </a:outerShdw>
                </a:effectLst>
              </a:rPr>
              <a:t> </a:t>
            </a:r>
            <a:endParaRPr lang="en-US" sz="6600" dirty="0">
              <a:effectLst>
                <a:outerShdw blurRad="38100" dist="38100" dir="2700000" algn="tl">
                  <a:srgbClr val="000000">
                    <a:alpha val="43137"/>
                  </a:srgbClr>
                </a:outerShdw>
              </a:effectLst>
            </a:endParaRPr>
          </a:p>
        </p:txBody>
      </p:sp>
      <p:sp>
        <p:nvSpPr>
          <p:cNvPr id="96259" name="Rectangle 3"/>
          <p:cNvSpPr>
            <a:spLocks noGrp="1" noChangeArrowheads="1"/>
          </p:cNvSpPr>
          <p:nvPr>
            <p:ph type="subTitle" idx="1"/>
          </p:nvPr>
        </p:nvSpPr>
        <p:spPr>
          <a:xfrm>
            <a:off x="685800" y="5562600"/>
            <a:ext cx="3200400" cy="990600"/>
          </a:xfrm>
        </p:spPr>
        <p:txBody>
          <a:bodyPr/>
          <a:lstStyle/>
          <a:p>
            <a:pPr algn="l">
              <a:lnSpc>
                <a:spcPts val="3600"/>
              </a:lnSpc>
              <a:spcBef>
                <a:spcPts val="0"/>
              </a:spcBef>
            </a:pPr>
            <a:r>
              <a:rPr lang="en-US" b="1" dirty="0" smtClean="0"/>
              <a:t>Alan Clark</a:t>
            </a:r>
            <a:r>
              <a:rPr lang="en-US" b="1" dirty="0" smtClean="0">
                <a:solidFill>
                  <a:schemeClr val="bg1">
                    <a:lumMod val="50000"/>
                  </a:schemeClr>
                </a:solidFill>
                <a:effectLst/>
              </a:rPr>
              <a:t> </a:t>
            </a:r>
            <a:endParaRPr lang="en-US" b="1" dirty="0" smtClean="0">
              <a:solidFill>
                <a:schemeClr val="bg1">
                  <a:lumMod val="50000"/>
                </a:schemeClr>
              </a:solidFill>
              <a:effectLst/>
            </a:endParaRPr>
          </a:p>
          <a:p>
            <a:pPr algn="l">
              <a:lnSpc>
                <a:spcPts val="3600"/>
              </a:lnSpc>
              <a:spcBef>
                <a:spcPts val="0"/>
              </a:spcBef>
            </a:pPr>
            <a:r>
              <a:rPr lang="en-US" sz="2400" b="1" dirty="0" smtClean="0"/>
              <a:t>September 14</a:t>
            </a:r>
            <a:r>
              <a:rPr lang="en-US" sz="2400" b="1" dirty="0" smtClean="0"/>
              <a:t>, </a:t>
            </a:r>
            <a:r>
              <a:rPr lang="en-US" sz="2400" b="1" dirty="0" smtClean="0"/>
              <a:t>2009</a:t>
            </a:r>
            <a:endParaRPr lang="en-US" sz="2400" b="1" dirty="0"/>
          </a:p>
        </p:txBody>
      </p:sp>
      <p:pic>
        <p:nvPicPr>
          <p:cNvPr id="4" name="Picture 3" descr="redblack_square.bmp"/>
          <p:cNvPicPr>
            <a:picLocks noChangeAspect="1"/>
          </p:cNvPicPr>
          <p:nvPr/>
        </p:nvPicPr>
        <p:blipFill>
          <a:blip r:embed="rId4" cstate="print"/>
          <a:stretch>
            <a:fillRect/>
          </a:stretch>
        </p:blipFill>
        <p:spPr>
          <a:xfrm>
            <a:off x="7924800" y="5638800"/>
            <a:ext cx="942092" cy="94209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90" name="Rectangle 6"/>
          <p:cNvSpPr>
            <a:spLocks noGrp="1" noChangeArrowheads="1"/>
          </p:cNvSpPr>
          <p:nvPr>
            <p:ph type="subTitle" idx="1"/>
          </p:nvPr>
        </p:nvSpPr>
        <p:spPr>
          <a:xfrm>
            <a:off x="381000" y="2819400"/>
            <a:ext cx="8305800" cy="1752600"/>
          </a:xfrm>
        </p:spPr>
        <p:txBody>
          <a:bodyPr/>
          <a:lstStyle/>
          <a:p>
            <a:r>
              <a:rPr lang="en-US" sz="4800" b="1" dirty="0" smtClean="0">
                <a:solidFill>
                  <a:schemeClr val="bg1">
                    <a:lumMod val="50000"/>
                  </a:schemeClr>
                </a:solidFill>
                <a:effectLst/>
              </a:rPr>
              <a:t>www.h-gac.com</a:t>
            </a:r>
            <a:r>
              <a:rPr lang="en-US" sz="4800" dirty="0" smtClean="0">
                <a:solidFill>
                  <a:schemeClr val="bg1">
                    <a:lumMod val="50000"/>
                  </a:schemeClr>
                </a:solidFill>
                <a:effectLst/>
                <a:latin typeface="Arial Black" pitchFamily="34" charset="0"/>
              </a:rPr>
              <a:t>/hurricane</a:t>
            </a:r>
            <a:endParaRPr lang="en-US" sz="4800" dirty="0">
              <a:solidFill>
                <a:schemeClr val="bg1">
                  <a:lumMod val="50000"/>
                </a:schemeClr>
              </a:solidFill>
              <a:effectLst/>
              <a:latin typeface="Arial Black" pitchFamily="34" charset="0"/>
            </a:endParaRPr>
          </a:p>
          <a:p>
            <a:endParaRPr lang="en-US" sz="2400" b="1" dirty="0"/>
          </a:p>
        </p:txBody>
      </p:sp>
      <p:pic>
        <p:nvPicPr>
          <p:cNvPr id="3" name="Picture 2" descr="redblack_square.bmp"/>
          <p:cNvPicPr>
            <a:picLocks noChangeAspect="1"/>
          </p:cNvPicPr>
          <p:nvPr/>
        </p:nvPicPr>
        <p:blipFill>
          <a:blip r:embed="rId3" cstate="print"/>
          <a:stretch>
            <a:fillRect/>
          </a:stretch>
        </p:blipFill>
        <p:spPr>
          <a:xfrm>
            <a:off x="7924800" y="5638800"/>
            <a:ext cx="942092" cy="942092"/>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sz="4800" dirty="0" smtClean="0">
                <a:effectLst>
                  <a:outerShdw blurRad="38100" dist="38100" dir="2700000" algn="tl">
                    <a:srgbClr val="000000">
                      <a:alpha val="43137"/>
                    </a:srgbClr>
                  </a:outerShdw>
                </a:effectLst>
              </a:rPr>
              <a:t>Hurricane Rita</a:t>
            </a:r>
            <a:endParaRPr lang="en-US" sz="4800"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76200" y="1600201"/>
            <a:ext cx="6019800" cy="3276600"/>
          </a:xfrm>
        </p:spPr>
        <p:txBody>
          <a:bodyPr/>
          <a:lstStyle/>
          <a:p>
            <a:pPr marL="682625" lvl="2" indent="-336550">
              <a:tabLst>
                <a:tab pos="682625" algn="l"/>
              </a:tabLst>
            </a:pPr>
            <a:r>
              <a:rPr lang="en-US" sz="2800" b="1" dirty="0" smtClean="0"/>
              <a:t>Traffic gridlock</a:t>
            </a:r>
          </a:p>
          <a:p>
            <a:pPr marL="682625" lvl="2" indent="-336550">
              <a:tabLst>
                <a:tab pos="682625" algn="l"/>
              </a:tabLst>
            </a:pPr>
            <a:r>
              <a:rPr lang="en-US" sz="2800" b="1" dirty="0" smtClean="0"/>
              <a:t>Inadequate plans for special needs</a:t>
            </a:r>
          </a:p>
          <a:p>
            <a:pPr marL="682625" lvl="2" indent="-336550">
              <a:tabLst>
                <a:tab pos="682625" algn="l"/>
              </a:tabLst>
            </a:pPr>
            <a:r>
              <a:rPr lang="en-US" sz="2800" b="1" dirty="0" smtClean="0"/>
              <a:t>Confused messaging</a:t>
            </a:r>
          </a:p>
          <a:p>
            <a:pPr marL="682625" lvl="2" indent="-336550">
              <a:tabLst>
                <a:tab pos="682625" algn="l"/>
              </a:tabLst>
            </a:pPr>
            <a:r>
              <a:rPr lang="en-US" sz="2800" b="1" dirty="0" smtClean="0"/>
              <a:t>Need intergovernmental coordination improvement</a:t>
            </a:r>
          </a:p>
          <a:p>
            <a:pPr lvl="2">
              <a:buNone/>
            </a:pPr>
            <a:endParaRPr lang="en-US" dirty="0" smtClean="0"/>
          </a:p>
        </p:txBody>
      </p:sp>
      <p:pic>
        <p:nvPicPr>
          <p:cNvPr id="1026" name="Picture 2" descr="L:\image_library\Hurricane Rita\6.jpg"/>
          <p:cNvPicPr>
            <a:picLocks noChangeAspect="1" noChangeArrowheads="1"/>
          </p:cNvPicPr>
          <p:nvPr/>
        </p:nvPicPr>
        <p:blipFill>
          <a:blip r:embed="rId3" cstate="print"/>
          <a:srcRect/>
          <a:stretch>
            <a:fillRect/>
          </a:stretch>
        </p:blipFill>
        <p:spPr bwMode="auto">
          <a:xfrm>
            <a:off x="6400800" y="1295400"/>
            <a:ext cx="3057747" cy="5775325"/>
          </a:xfrm>
          <a:prstGeom prst="rect">
            <a:avLst/>
          </a:prstGeom>
          <a:ln>
            <a:noFill/>
          </a:ln>
          <a:effectLst>
            <a:outerShdw blurRad="292100" dist="139700" dir="2700000" algn="tl" rotWithShape="0">
              <a:srgbClr val="333333">
                <a:alpha val="65000"/>
              </a:srgbClr>
            </a:outerShdw>
          </a:effectLst>
        </p:spPr>
      </p:pic>
      <p:pic>
        <p:nvPicPr>
          <p:cNvPr id="1027" name="Picture 3" descr="L:\print_library\hurricane evacuation\images\01.jpg"/>
          <p:cNvPicPr>
            <a:picLocks noChangeAspect="1" noChangeArrowheads="1"/>
          </p:cNvPicPr>
          <p:nvPr/>
        </p:nvPicPr>
        <p:blipFill>
          <a:blip r:embed="rId4"/>
          <a:srcRect/>
          <a:stretch>
            <a:fillRect/>
          </a:stretch>
        </p:blipFill>
        <p:spPr bwMode="auto">
          <a:xfrm>
            <a:off x="228600" y="4800600"/>
            <a:ext cx="2650837" cy="182245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L:\print_library\hurricane evacuation\images\gas.jpg"/>
          <p:cNvPicPr>
            <a:picLocks noChangeAspect="1" noChangeArrowheads="1"/>
          </p:cNvPicPr>
          <p:nvPr/>
        </p:nvPicPr>
        <p:blipFill>
          <a:blip r:embed="rId3"/>
          <a:srcRect/>
          <a:stretch>
            <a:fillRect/>
          </a:stretch>
        </p:blipFill>
        <p:spPr bwMode="auto">
          <a:xfrm>
            <a:off x="5943600" y="4648200"/>
            <a:ext cx="2895600" cy="1930400"/>
          </a:xfrm>
          <a:prstGeom prst="rect">
            <a:avLst/>
          </a:prstGeom>
          <a:ln>
            <a:noFill/>
          </a:ln>
          <a:effectLst>
            <a:outerShdw blurRad="292100" dist="139700" dir="2700000" algn="tl" rotWithShape="0">
              <a:srgbClr val="333333">
                <a:alpha val="65000"/>
              </a:srgbClr>
            </a:outerShdw>
          </a:effectLst>
        </p:spPr>
      </p:pic>
      <p:sp>
        <p:nvSpPr>
          <p:cNvPr id="99330" name="Rectangle 2"/>
          <p:cNvSpPr>
            <a:spLocks noGrp="1" noChangeArrowheads="1"/>
          </p:cNvSpPr>
          <p:nvPr>
            <p:ph type="title"/>
          </p:nvPr>
        </p:nvSpPr>
        <p:spPr>
          <a:xfrm>
            <a:off x="457200" y="228600"/>
            <a:ext cx="8229600" cy="1295400"/>
          </a:xfrm>
        </p:spPr>
        <p:txBody>
          <a:bodyPr/>
          <a:lstStyle/>
          <a:p>
            <a:pPr>
              <a:lnSpc>
                <a:spcPts val="4400"/>
              </a:lnSpc>
            </a:pPr>
            <a:r>
              <a:rPr lang="en-US" sz="4800" dirty="0" smtClean="0">
                <a:effectLst>
                  <a:outerShdw blurRad="38100" dist="38100" dir="2700000" algn="tl">
                    <a:srgbClr val="000000">
                      <a:alpha val="43137"/>
                    </a:srgbClr>
                  </a:outerShdw>
                </a:effectLst>
              </a:rPr>
              <a:t>Post Rita</a:t>
            </a:r>
            <a:endParaRPr lang="en-US" sz="4800" dirty="0">
              <a:effectLst>
                <a:outerShdw blurRad="38100" dist="38100" dir="2700000" algn="tl">
                  <a:srgbClr val="000000">
                    <a:alpha val="43137"/>
                  </a:srgbClr>
                </a:outerShdw>
              </a:effectLst>
            </a:endParaRPr>
          </a:p>
        </p:txBody>
      </p:sp>
      <p:sp>
        <p:nvSpPr>
          <p:cNvPr id="99332" name="Rectangle 4"/>
          <p:cNvSpPr>
            <a:spLocks noGrp="1" noChangeArrowheads="1"/>
          </p:cNvSpPr>
          <p:nvPr>
            <p:ph type="body" sz="half" idx="1"/>
          </p:nvPr>
        </p:nvSpPr>
        <p:spPr>
          <a:xfrm>
            <a:off x="381000" y="1600200"/>
            <a:ext cx="5562600" cy="4911725"/>
          </a:xfrm>
        </p:spPr>
        <p:txBody>
          <a:bodyPr/>
          <a:lstStyle/>
          <a:p>
            <a:pPr marL="0" indent="0">
              <a:lnSpc>
                <a:spcPts val="3200"/>
              </a:lnSpc>
              <a:spcBef>
                <a:spcPts val="0"/>
              </a:spcBef>
              <a:spcAft>
                <a:spcPts val="600"/>
              </a:spcAft>
              <a:buNone/>
            </a:pPr>
            <a:r>
              <a:rPr lang="en-US" b="1" dirty="0" smtClean="0">
                <a:solidFill>
                  <a:schemeClr val="bg1">
                    <a:lumMod val="50000"/>
                  </a:schemeClr>
                </a:solidFill>
                <a:effectLst/>
              </a:rPr>
              <a:t>State &amp; H-GAC Task Forces recommend changes in:</a:t>
            </a:r>
          </a:p>
          <a:p>
            <a:pPr>
              <a:lnSpc>
                <a:spcPts val="2400"/>
              </a:lnSpc>
              <a:spcBef>
                <a:spcPts val="1200"/>
              </a:spcBef>
              <a:spcAft>
                <a:spcPts val="600"/>
              </a:spcAft>
              <a:buClr>
                <a:srgbClr val="FFC000"/>
              </a:buClr>
              <a:buFont typeface="Wingdings" pitchFamily="2" charset="2"/>
              <a:buChar char="§"/>
            </a:pPr>
            <a:r>
              <a:rPr lang="en-US" sz="2800" dirty="0" smtClean="0">
                <a:solidFill>
                  <a:schemeClr val="bg1">
                    <a:lumMod val="50000"/>
                  </a:schemeClr>
                </a:solidFill>
                <a:effectLst/>
              </a:rPr>
              <a:t>Command, control &amp; communication</a:t>
            </a:r>
          </a:p>
          <a:p>
            <a:pPr>
              <a:lnSpc>
                <a:spcPts val="2400"/>
              </a:lnSpc>
              <a:spcBef>
                <a:spcPts val="1200"/>
              </a:spcBef>
              <a:spcAft>
                <a:spcPts val="600"/>
              </a:spcAft>
              <a:buClr>
                <a:srgbClr val="FFC000"/>
              </a:buClr>
              <a:buFont typeface="Wingdings" pitchFamily="2" charset="2"/>
              <a:buChar char="§"/>
            </a:pPr>
            <a:r>
              <a:rPr lang="en-US" sz="2800" dirty="0" smtClean="0">
                <a:solidFill>
                  <a:schemeClr val="bg1">
                    <a:lumMod val="50000"/>
                  </a:schemeClr>
                </a:solidFill>
                <a:effectLst/>
              </a:rPr>
              <a:t>Special needs evacuation</a:t>
            </a:r>
          </a:p>
          <a:p>
            <a:pPr>
              <a:lnSpc>
                <a:spcPts val="2400"/>
              </a:lnSpc>
              <a:spcBef>
                <a:spcPts val="1200"/>
              </a:spcBef>
              <a:spcAft>
                <a:spcPts val="600"/>
              </a:spcAft>
              <a:buClr>
                <a:srgbClr val="FFC000"/>
              </a:buClr>
              <a:buFont typeface="Wingdings" pitchFamily="2" charset="2"/>
              <a:buChar char="§"/>
            </a:pPr>
            <a:r>
              <a:rPr lang="en-US" sz="2800" dirty="0" smtClean="0">
                <a:solidFill>
                  <a:schemeClr val="bg1">
                    <a:lumMod val="50000"/>
                  </a:schemeClr>
                </a:solidFill>
                <a:effectLst/>
              </a:rPr>
              <a:t>Fuel availability</a:t>
            </a:r>
          </a:p>
          <a:p>
            <a:pPr>
              <a:lnSpc>
                <a:spcPts val="2400"/>
              </a:lnSpc>
              <a:spcBef>
                <a:spcPts val="1200"/>
              </a:spcBef>
              <a:spcAft>
                <a:spcPts val="600"/>
              </a:spcAft>
              <a:buClr>
                <a:srgbClr val="FFC000"/>
              </a:buClr>
              <a:buFont typeface="Wingdings" pitchFamily="2" charset="2"/>
              <a:buChar char="§"/>
            </a:pPr>
            <a:r>
              <a:rPr lang="en-US" sz="2800" dirty="0" smtClean="0">
                <a:solidFill>
                  <a:schemeClr val="bg1">
                    <a:lumMod val="50000"/>
                  </a:schemeClr>
                </a:solidFill>
                <a:effectLst/>
              </a:rPr>
              <a:t>Flow of traffic</a:t>
            </a:r>
          </a:p>
          <a:p>
            <a:pPr>
              <a:lnSpc>
                <a:spcPts val="2400"/>
              </a:lnSpc>
              <a:spcBef>
                <a:spcPts val="1200"/>
              </a:spcBef>
              <a:spcAft>
                <a:spcPts val="600"/>
              </a:spcAft>
              <a:buClr>
                <a:srgbClr val="FFC000"/>
              </a:buClr>
              <a:buFont typeface="Wingdings" pitchFamily="2" charset="2"/>
              <a:buChar char="§"/>
            </a:pPr>
            <a:r>
              <a:rPr lang="en-US" sz="2800" dirty="0" smtClean="0">
                <a:solidFill>
                  <a:schemeClr val="bg1">
                    <a:lumMod val="50000"/>
                  </a:schemeClr>
                </a:solidFill>
                <a:effectLst/>
              </a:rPr>
              <a:t>Public awareness</a:t>
            </a:r>
            <a:endParaRPr lang="en-US" sz="2800" dirty="0">
              <a:solidFill>
                <a:schemeClr val="bg1">
                  <a:lumMod val="50000"/>
                </a:schemeClr>
              </a:solidFill>
              <a:effectLst/>
            </a:endParaRPr>
          </a:p>
        </p:txBody>
      </p:sp>
      <p:pic>
        <p:nvPicPr>
          <p:cNvPr id="2052" name="Picture 4" descr="L:\print_library\hurricane evacuation\images\rita1-jam.jpg"/>
          <p:cNvPicPr>
            <a:picLocks noChangeAspect="1" noChangeArrowheads="1"/>
          </p:cNvPicPr>
          <p:nvPr/>
        </p:nvPicPr>
        <p:blipFill>
          <a:blip r:embed="rId4"/>
          <a:srcRect/>
          <a:stretch>
            <a:fillRect/>
          </a:stretch>
        </p:blipFill>
        <p:spPr bwMode="auto">
          <a:xfrm>
            <a:off x="5410200" y="2743200"/>
            <a:ext cx="1855407" cy="1447800"/>
          </a:xfrm>
          <a:prstGeom prst="rect">
            <a:avLst/>
          </a:prstGeom>
          <a:ln>
            <a:noFill/>
          </a:ln>
          <a:effectLst>
            <a:outerShdw blurRad="292100" dist="139700" dir="2700000" algn="tl" rotWithShape="0">
              <a:srgbClr val="333333">
                <a:alpha val="65000"/>
              </a:srgbClr>
            </a:outerShdw>
          </a:effectLst>
        </p:spPr>
      </p:pic>
      <p:pic>
        <p:nvPicPr>
          <p:cNvPr id="12" name="Picture 2" descr="L:\print_library\hurricane evacuation\images\rita tv.jpg"/>
          <p:cNvPicPr>
            <a:picLocks noChangeAspect="1" noChangeArrowheads="1"/>
          </p:cNvPicPr>
          <p:nvPr/>
        </p:nvPicPr>
        <p:blipFill>
          <a:blip r:embed="rId5"/>
          <a:srcRect/>
          <a:stretch>
            <a:fillRect/>
          </a:stretch>
        </p:blipFill>
        <p:spPr bwMode="auto">
          <a:xfrm>
            <a:off x="6629400" y="1236662"/>
            <a:ext cx="2209800" cy="166655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0" y="228600"/>
            <a:ext cx="9144000" cy="1066800"/>
          </a:xfrm>
        </p:spPr>
        <p:txBody>
          <a:bodyPr/>
          <a:lstStyle/>
          <a:p>
            <a:pPr eaLnBrk="1" hangingPunct="1">
              <a:defRPr/>
            </a:pPr>
            <a:r>
              <a:rPr lang="en-US" dirty="0" smtClean="0">
                <a:effectLst>
                  <a:outerShdw blurRad="38100" dist="38100" dir="2700000" algn="tl">
                    <a:srgbClr val="000000">
                      <a:alpha val="43137"/>
                    </a:srgbClr>
                  </a:outerShdw>
                </a:effectLst>
              </a:rPr>
              <a:t>Ike: New Plans Activated</a:t>
            </a:r>
          </a:p>
        </p:txBody>
      </p:sp>
      <p:sp>
        <p:nvSpPr>
          <p:cNvPr id="5123" name="Content Placeholder 2"/>
          <p:cNvSpPr>
            <a:spLocks noGrp="1"/>
          </p:cNvSpPr>
          <p:nvPr>
            <p:ph idx="1"/>
          </p:nvPr>
        </p:nvSpPr>
        <p:spPr>
          <a:xfrm>
            <a:off x="304800" y="1447800"/>
            <a:ext cx="7696200" cy="4114800"/>
          </a:xfrm>
        </p:spPr>
        <p:txBody>
          <a:bodyPr/>
          <a:lstStyle/>
          <a:p>
            <a:pPr eaLnBrk="1" hangingPunct="1">
              <a:buFont typeface="Wingdings" pitchFamily="2" charset="2"/>
              <a:buChar char="§"/>
            </a:pPr>
            <a:r>
              <a:rPr lang="en-US" b="1" dirty="0" smtClean="0"/>
              <a:t>Consistent messaging</a:t>
            </a:r>
          </a:p>
          <a:p>
            <a:pPr lvl="1" eaLnBrk="1" hangingPunct="1">
              <a:lnSpc>
                <a:spcPts val="2400"/>
              </a:lnSpc>
            </a:pPr>
            <a:r>
              <a:rPr lang="en-US" sz="2400" dirty="0" smtClean="0"/>
              <a:t>Surge zones</a:t>
            </a:r>
          </a:p>
          <a:p>
            <a:pPr lvl="1" eaLnBrk="1" hangingPunct="1">
              <a:lnSpc>
                <a:spcPts val="2400"/>
              </a:lnSpc>
            </a:pPr>
            <a:r>
              <a:rPr lang="en-US" sz="2400" dirty="0" smtClean="0"/>
              <a:t>Hunker down</a:t>
            </a:r>
          </a:p>
          <a:p>
            <a:pPr lvl="1" eaLnBrk="1" hangingPunct="1">
              <a:lnSpc>
                <a:spcPts val="2400"/>
              </a:lnSpc>
            </a:pPr>
            <a:r>
              <a:rPr lang="en-US" sz="2400" dirty="0" smtClean="0"/>
              <a:t>Shelter in place</a:t>
            </a:r>
          </a:p>
          <a:p>
            <a:pPr lvl="1" eaLnBrk="1" hangingPunct="1">
              <a:lnSpc>
                <a:spcPts val="2400"/>
              </a:lnSpc>
            </a:pPr>
            <a:r>
              <a:rPr lang="en-US" sz="2400" dirty="0" smtClean="0"/>
              <a:t>Hide from wind—run from water</a:t>
            </a:r>
          </a:p>
          <a:p>
            <a:r>
              <a:rPr lang="en-US" b="1" dirty="0" smtClean="0"/>
              <a:t>Evacuate special needs early</a:t>
            </a:r>
          </a:p>
          <a:p>
            <a:pPr lvl="1" eaLnBrk="1" hangingPunct="1">
              <a:spcBef>
                <a:spcPts val="0"/>
              </a:spcBef>
            </a:pPr>
            <a:r>
              <a:rPr lang="en-US" sz="2400" dirty="0" smtClean="0"/>
              <a:t>900+ buses, 500+ ambulances, </a:t>
            </a:r>
          </a:p>
          <a:p>
            <a:pPr lvl="1" eaLnBrk="1" hangingPunct="1">
              <a:spcBef>
                <a:spcPts val="0"/>
              </a:spcBef>
            </a:pPr>
            <a:r>
              <a:rPr lang="en-US" sz="2400" dirty="0" smtClean="0"/>
              <a:t>100 paramedic buses, 350 vans</a:t>
            </a:r>
          </a:p>
          <a:p>
            <a:pPr>
              <a:buFont typeface="Wingdings" pitchFamily="2" charset="2"/>
              <a:buChar char="§"/>
            </a:pPr>
            <a:r>
              <a:rPr lang="en-US" b="1" dirty="0"/>
              <a:t>Shelter </a:t>
            </a:r>
            <a:r>
              <a:rPr lang="en-US" b="1" dirty="0" smtClean="0"/>
              <a:t>network</a:t>
            </a:r>
          </a:p>
          <a:p>
            <a:pPr lvl="1"/>
            <a:r>
              <a:rPr lang="en-US" sz="2400" dirty="0" smtClean="0"/>
              <a:t>80 locations activated</a:t>
            </a:r>
          </a:p>
          <a:p>
            <a:pPr lvl="1">
              <a:buNone/>
            </a:pPr>
            <a:endParaRPr lang="en-US" sz="2000" dirty="0" smtClean="0"/>
          </a:p>
          <a:p>
            <a:pPr>
              <a:buNone/>
            </a:pPr>
            <a:endParaRPr lang="en-US" sz="2000" dirty="0" smtClean="0"/>
          </a:p>
        </p:txBody>
      </p:sp>
      <p:pic>
        <p:nvPicPr>
          <p:cNvPr id="5125" name="Picture 7" descr="AMC aircraft, personnel supporting Hurricane Ike evacuations"/>
          <p:cNvPicPr>
            <a:picLocks noChangeAspect="1" noChangeArrowheads="1"/>
          </p:cNvPicPr>
          <p:nvPr/>
        </p:nvPicPr>
        <p:blipFill>
          <a:blip r:embed="rId3"/>
          <a:srcRect/>
          <a:stretch>
            <a:fillRect/>
          </a:stretch>
        </p:blipFill>
        <p:spPr bwMode="auto">
          <a:xfrm>
            <a:off x="7123888" y="3962400"/>
            <a:ext cx="1549101" cy="2438400"/>
          </a:xfrm>
          <a:prstGeom prst="rect">
            <a:avLst/>
          </a:prstGeom>
          <a:ln>
            <a:noFill/>
          </a:ln>
          <a:effectLst>
            <a:outerShdw blurRad="292100" dist="139700" dir="2700000" algn="tl" rotWithShape="0">
              <a:srgbClr val="333333">
                <a:alpha val="65000"/>
              </a:srgbClr>
            </a:outerShdw>
          </a:effectLst>
        </p:spPr>
      </p:pic>
      <p:pic>
        <p:nvPicPr>
          <p:cNvPr id="4098" name="Picture 2"/>
          <p:cNvPicPr>
            <a:picLocks noChangeAspect="1" noChangeArrowheads="1"/>
          </p:cNvPicPr>
          <p:nvPr/>
        </p:nvPicPr>
        <p:blipFill>
          <a:blip r:embed="rId4" cstate="print"/>
          <a:srcRect l="3853"/>
          <a:stretch>
            <a:fillRect/>
          </a:stretch>
        </p:blipFill>
        <p:spPr bwMode="auto">
          <a:xfrm>
            <a:off x="6553200" y="1447800"/>
            <a:ext cx="2111724" cy="2095981"/>
          </a:xfrm>
          <a:prstGeom prst="rect">
            <a:avLst/>
          </a:prstGeom>
          <a:ln w="3175">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1"/>
          </p:nvPr>
        </p:nvSpPr>
        <p:spPr>
          <a:xfrm>
            <a:off x="228600" y="1676400"/>
            <a:ext cx="8458200" cy="4343400"/>
          </a:xfrm>
        </p:spPr>
        <p:txBody>
          <a:bodyPr/>
          <a:lstStyle/>
          <a:p>
            <a:pPr eaLnBrk="1" hangingPunct="1"/>
            <a:r>
              <a:rPr lang="en-US" b="1" dirty="0" smtClean="0"/>
              <a:t>Deploy law enforcement</a:t>
            </a:r>
          </a:p>
          <a:p>
            <a:pPr lvl="1" eaLnBrk="1" hangingPunct="1">
              <a:spcBef>
                <a:spcPts val="600"/>
              </a:spcBef>
              <a:spcAft>
                <a:spcPts val="0"/>
              </a:spcAft>
            </a:pPr>
            <a:r>
              <a:rPr lang="en-US" sz="2400" dirty="0" smtClean="0"/>
              <a:t>500+ troopers moved into region</a:t>
            </a:r>
          </a:p>
          <a:p>
            <a:pPr lvl="1" eaLnBrk="1" hangingPunct="1">
              <a:spcBef>
                <a:spcPts val="600"/>
              </a:spcBef>
              <a:spcAft>
                <a:spcPts val="0"/>
              </a:spcAft>
            </a:pPr>
            <a:r>
              <a:rPr lang="en-US" sz="2400" dirty="0" smtClean="0"/>
              <a:t>Use aircraft &amp; helicopters </a:t>
            </a:r>
          </a:p>
          <a:p>
            <a:pPr eaLnBrk="1" hangingPunct="1"/>
            <a:r>
              <a:rPr lang="en-US" b="1" dirty="0" smtClean="0"/>
              <a:t>Execute fuel plan</a:t>
            </a:r>
          </a:p>
          <a:p>
            <a:pPr lvl="1" eaLnBrk="1" hangingPunct="1">
              <a:spcBef>
                <a:spcPts val="600"/>
              </a:spcBef>
              <a:spcAft>
                <a:spcPts val="0"/>
              </a:spcAft>
            </a:pPr>
            <a:r>
              <a:rPr lang="en-US" sz="2400" dirty="0" smtClean="0"/>
              <a:t>Monitor &amp; prioritize fuel supply</a:t>
            </a:r>
          </a:p>
          <a:p>
            <a:pPr lvl="1" eaLnBrk="1" hangingPunct="1">
              <a:spcBef>
                <a:spcPts val="600"/>
              </a:spcBef>
              <a:spcAft>
                <a:spcPts val="0"/>
              </a:spcAft>
            </a:pPr>
            <a:r>
              <a:rPr lang="en-US" sz="2400" dirty="0" smtClean="0"/>
              <a:t>EPA fuel waiver (TCEQ)</a:t>
            </a:r>
          </a:p>
          <a:p>
            <a:pPr eaLnBrk="1" hangingPunct="1"/>
            <a:endParaRPr lang="en-US" sz="2400" dirty="0" smtClean="0"/>
          </a:p>
        </p:txBody>
      </p:sp>
      <p:pic>
        <p:nvPicPr>
          <p:cNvPr id="6148" name="Picture 1"/>
          <p:cNvPicPr>
            <a:picLocks noChangeAspect="1" noChangeArrowheads="1"/>
          </p:cNvPicPr>
          <p:nvPr/>
        </p:nvPicPr>
        <p:blipFill>
          <a:blip r:embed="rId3"/>
          <a:srcRect l="1693" t="2526" r="1693" b="2526"/>
          <a:stretch>
            <a:fillRect/>
          </a:stretch>
        </p:blipFill>
        <p:spPr bwMode="auto">
          <a:xfrm>
            <a:off x="5638800" y="4114800"/>
            <a:ext cx="3036599" cy="2000363"/>
          </a:xfrm>
          <a:prstGeom prst="rect">
            <a:avLst/>
          </a:prstGeom>
          <a:ln>
            <a:noFill/>
          </a:ln>
          <a:effectLst>
            <a:outerShdw blurRad="292100" dist="139700" dir="2700000" algn="tl" rotWithShape="0">
              <a:srgbClr val="333333">
                <a:alpha val="65000"/>
              </a:srgbClr>
            </a:outerShdw>
          </a:effectLst>
        </p:spPr>
      </p:pic>
      <p:pic>
        <p:nvPicPr>
          <p:cNvPr id="6149" name="Picture 5"/>
          <p:cNvPicPr>
            <a:picLocks noChangeAspect="1" noChangeArrowheads="1"/>
          </p:cNvPicPr>
          <p:nvPr/>
        </p:nvPicPr>
        <p:blipFill>
          <a:blip r:embed="rId4"/>
          <a:srcRect/>
          <a:stretch>
            <a:fillRect/>
          </a:stretch>
        </p:blipFill>
        <p:spPr bwMode="auto">
          <a:xfrm>
            <a:off x="6172200" y="1905000"/>
            <a:ext cx="2475356" cy="1655763"/>
          </a:xfrm>
          <a:prstGeom prst="rect">
            <a:avLst/>
          </a:prstGeom>
          <a:ln>
            <a:noFill/>
          </a:ln>
          <a:effectLst>
            <a:outerShdw blurRad="292100" dist="139700" dir="2700000" algn="tl" rotWithShape="0">
              <a:srgbClr val="333333">
                <a:alpha val="65000"/>
              </a:srgbClr>
            </a:outerShdw>
          </a:effectLst>
        </p:spPr>
      </p:pic>
      <p:sp>
        <p:nvSpPr>
          <p:cNvPr id="6" name="Title 1"/>
          <p:cNvSpPr txBox="1">
            <a:spLocks/>
          </p:cNvSpPr>
          <p:nvPr/>
        </p:nvSpPr>
        <p:spPr bwMode="auto">
          <a:xfrm>
            <a:off x="0" y="228600"/>
            <a:ext cx="9144000" cy="1066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0" i="0" u="none" strike="noStrike" kern="0" cap="none" spc="0" normalizeH="0" baseline="0" noProof="0" dirty="0" smtClean="0">
                <a:ln>
                  <a:noFill/>
                </a:ln>
                <a:solidFill>
                  <a:srgbClr val="FFCD2F"/>
                </a:solidFill>
                <a:effectLst>
                  <a:outerShdw blurRad="38100" dist="38100" dir="2700000" algn="tl">
                    <a:srgbClr val="000000">
                      <a:alpha val="43137"/>
                    </a:srgbClr>
                  </a:outerShdw>
                </a:effectLst>
                <a:uLnTx/>
                <a:uFillTx/>
                <a:latin typeface="Arial Black" pitchFamily="34" charset="0"/>
                <a:ea typeface="+mj-ea"/>
                <a:cs typeface="+mj-cs"/>
              </a:rPr>
              <a:t>Ike: New Plans Activated</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228600"/>
            <a:ext cx="8229600" cy="1143000"/>
          </a:xfrm>
        </p:spPr>
        <p:txBody>
          <a:bodyPr/>
          <a:lstStyle/>
          <a:p>
            <a:r>
              <a:rPr lang="en-US" sz="4800" dirty="0" smtClean="0">
                <a:effectLst>
                  <a:outerShdw blurRad="38100" dist="38100" dir="2700000" algn="tl">
                    <a:srgbClr val="000000">
                      <a:alpha val="43137"/>
                    </a:srgbClr>
                  </a:outerShdw>
                </a:effectLst>
              </a:rPr>
              <a:t>What Worked</a:t>
            </a:r>
          </a:p>
        </p:txBody>
      </p:sp>
      <p:sp>
        <p:nvSpPr>
          <p:cNvPr id="7171" name="Content Placeholder 2"/>
          <p:cNvSpPr>
            <a:spLocks noGrp="1"/>
          </p:cNvSpPr>
          <p:nvPr>
            <p:ph idx="1"/>
          </p:nvPr>
        </p:nvSpPr>
        <p:spPr>
          <a:xfrm>
            <a:off x="457200" y="1295400"/>
            <a:ext cx="8458200" cy="4648200"/>
          </a:xfrm>
        </p:spPr>
        <p:txBody>
          <a:bodyPr/>
          <a:lstStyle/>
          <a:p>
            <a:pPr>
              <a:buNone/>
            </a:pPr>
            <a:r>
              <a:rPr lang="en-US" b="1" dirty="0" smtClean="0"/>
              <a:t>Improved evacuation</a:t>
            </a:r>
          </a:p>
          <a:p>
            <a:pPr lvl="1"/>
            <a:r>
              <a:rPr lang="en-US" dirty="0" smtClean="0"/>
              <a:t>Construction closures suspended</a:t>
            </a:r>
          </a:p>
          <a:p>
            <a:pPr lvl="1"/>
            <a:r>
              <a:rPr lang="en-US" dirty="0" smtClean="0"/>
              <a:t>Aggressive traffic management</a:t>
            </a:r>
          </a:p>
          <a:p>
            <a:pPr lvl="1"/>
            <a:r>
              <a:rPr lang="en-US" dirty="0" smtClean="0"/>
              <a:t>Signal timings modified</a:t>
            </a:r>
          </a:p>
          <a:p>
            <a:pPr lvl="1"/>
            <a:r>
              <a:rPr lang="en-US" dirty="0" smtClean="0"/>
              <a:t>Courtesy patrols &amp; comfort stations</a:t>
            </a:r>
          </a:p>
          <a:p>
            <a:pPr lvl="1"/>
            <a:r>
              <a:rPr lang="en-US" dirty="0" smtClean="0"/>
              <a:t>Traffic monitoring</a:t>
            </a:r>
          </a:p>
          <a:p>
            <a:pPr lvl="1"/>
            <a:r>
              <a:rPr lang="en-US" dirty="0" smtClean="0"/>
              <a:t>Tolls suspended</a:t>
            </a:r>
          </a:p>
        </p:txBody>
      </p:sp>
      <p:pic>
        <p:nvPicPr>
          <p:cNvPr id="5" name="Picture 3" descr="L:\print_library\hurricane evacuation\images\rita1.jpg"/>
          <p:cNvPicPr>
            <a:picLocks noChangeAspect="1" noChangeArrowheads="1"/>
          </p:cNvPicPr>
          <p:nvPr/>
        </p:nvPicPr>
        <p:blipFill>
          <a:blip r:embed="rId3" cstate="print"/>
          <a:srcRect/>
          <a:stretch>
            <a:fillRect/>
          </a:stretch>
        </p:blipFill>
        <p:spPr bwMode="auto">
          <a:xfrm>
            <a:off x="5181600" y="4114800"/>
            <a:ext cx="3680606" cy="2438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0" y="228600"/>
            <a:ext cx="9144000" cy="1143000"/>
          </a:xfrm>
        </p:spPr>
        <p:txBody>
          <a:bodyPr/>
          <a:lstStyle/>
          <a:p>
            <a:pPr eaLnBrk="1" hangingPunct="1">
              <a:defRPr/>
            </a:pPr>
            <a:r>
              <a:rPr lang="en-US" sz="4800" b="1" dirty="0" smtClean="0">
                <a:effectLst>
                  <a:outerShdw blurRad="38100" dist="38100" dir="2700000" algn="tl">
                    <a:srgbClr val="000000">
                      <a:alpha val="43137"/>
                    </a:srgbClr>
                  </a:outerShdw>
                </a:effectLst>
              </a:rPr>
              <a:t>Before the Next Storm</a:t>
            </a:r>
          </a:p>
        </p:txBody>
      </p:sp>
      <p:sp>
        <p:nvSpPr>
          <p:cNvPr id="22531" name="Rectangle 3"/>
          <p:cNvSpPr>
            <a:spLocks noGrp="1" noChangeArrowheads="1"/>
          </p:cNvSpPr>
          <p:nvPr>
            <p:ph type="body" idx="1"/>
          </p:nvPr>
        </p:nvSpPr>
        <p:spPr>
          <a:xfrm>
            <a:off x="533400" y="1447800"/>
            <a:ext cx="5562600" cy="4953000"/>
          </a:xfrm>
        </p:spPr>
        <p:txBody>
          <a:bodyPr/>
          <a:lstStyle/>
          <a:p>
            <a:pPr>
              <a:buNone/>
            </a:pPr>
            <a:r>
              <a:rPr lang="en-US" b="1" dirty="0" smtClean="0"/>
              <a:t>Develop a re-entry plan</a:t>
            </a:r>
          </a:p>
          <a:p>
            <a:r>
              <a:rPr lang="en-US" sz="2800" b="1" dirty="0" smtClean="0"/>
              <a:t>Traffic</a:t>
            </a:r>
          </a:p>
          <a:p>
            <a:pPr lvl="1">
              <a:spcBef>
                <a:spcPts val="0"/>
              </a:spcBef>
            </a:pPr>
            <a:r>
              <a:rPr lang="en-US" sz="2400" dirty="0" smtClean="0"/>
              <a:t>Debris clearance</a:t>
            </a:r>
          </a:p>
          <a:p>
            <a:pPr lvl="1">
              <a:spcBef>
                <a:spcPts val="0"/>
              </a:spcBef>
            </a:pPr>
            <a:r>
              <a:rPr lang="en-US" sz="2400" dirty="0" smtClean="0"/>
              <a:t>Electricity backups for signals</a:t>
            </a:r>
          </a:p>
          <a:p>
            <a:pPr lvl="1">
              <a:spcBef>
                <a:spcPts val="0"/>
              </a:spcBef>
            </a:pPr>
            <a:r>
              <a:rPr lang="en-US" sz="2400" dirty="0" smtClean="0"/>
              <a:t>Fuel plan</a:t>
            </a:r>
          </a:p>
          <a:p>
            <a:pPr lvl="1">
              <a:spcBef>
                <a:spcPts val="0"/>
              </a:spcBef>
            </a:pPr>
            <a:r>
              <a:rPr lang="en-US" sz="2400" dirty="0" smtClean="0"/>
              <a:t>Traffic Management</a:t>
            </a:r>
          </a:p>
          <a:p>
            <a:r>
              <a:rPr lang="en-US" sz="2800" b="1" dirty="0" smtClean="0"/>
              <a:t>Communications</a:t>
            </a:r>
          </a:p>
          <a:p>
            <a:pPr lvl="1">
              <a:spcBef>
                <a:spcPts val="0"/>
              </a:spcBef>
            </a:pPr>
            <a:r>
              <a:rPr lang="en-US" sz="2400" dirty="0" smtClean="0"/>
              <a:t>Plan for residents who stayed</a:t>
            </a:r>
          </a:p>
          <a:p>
            <a:pPr lvl="1">
              <a:spcBef>
                <a:spcPts val="0"/>
              </a:spcBef>
            </a:pPr>
            <a:r>
              <a:rPr lang="en-US" sz="2400" dirty="0" smtClean="0"/>
              <a:t>Plan for residents who evacuated</a:t>
            </a:r>
          </a:p>
          <a:p>
            <a:r>
              <a:rPr lang="en-US" sz="2800" b="1" dirty="0" smtClean="0"/>
              <a:t>Messaging</a:t>
            </a:r>
          </a:p>
          <a:p>
            <a:pPr lvl="1">
              <a:spcBef>
                <a:spcPts val="0"/>
              </a:spcBef>
            </a:pPr>
            <a:r>
              <a:rPr lang="en-US" sz="2400" dirty="0" smtClean="0"/>
              <a:t>Special needs</a:t>
            </a:r>
          </a:p>
          <a:p>
            <a:pPr marL="342900" lvl="1" indent="-342900">
              <a:buClr>
                <a:srgbClr val="FFC000"/>
              </a:buClr>
              <a:buSzPct val="90000"/>
              <a:buNone/>
            </a:pPr>
            <a:endParaRPr lang="en-US" b="1" dirty="0" smtClean="0"/>
          </a:p>
          <a:p>
            <a:endParaRPr lang="en-US" dirty="0" smtClean="0"/>
          </a:p>
          <a:p>
            <a:pPr lvl="2" eaLnBrk="1" hangingPunct="1"/>
            <a:endParaRPr lang="en-US" b="1" dirty="0" smtClean="0"/>
          </a:p>
          <a:p>
            <a:pPr lvl="2" eaLnBrk="1" hangingPunct="1"/>
            <a:endParaRPr lang="en-US" b="1" dirty="0" smtClean="0"/>
          </a:p>
          <a:p>
            <a:pPr lvl="1" eaLnBrk="1" hangingPunct="1"/>
            <a:endParaRPr lang="en-US" b="1" dirty="0" smtClean="0"/>
          </a:p>
        </p:txBody>
      </p:sp>
      <p:pic>
        <p:nvPicPr>
          <p:cNvPr id="3075" name="Picture 3" descr="L:\print_library\newsletters\vision\1008\IKE_FLICKR\600xPopupGalleryCALVX1RW.jpg"/>
          <p:cNvPicPr>
            <a:picLocks noChangeAspect="1" noChangeArrowheads="1"/>
          </p:cNvPicPr>
          <p:nvPr/>
        </p:nvPicPr>
        <p:blipFill>
          <a:blip r:embed="rId3"/>
          <a:srcRect/>
          <a:stretch>
            <a:fillRect/>
          </a:stretch>
        </p:blipFill>
        <p:spPr bwMode="auto">
          <a:xfrm>
            <a:off x="6172200" y="1828800"/>
            <a:ext cx="2459336" cy="1762734"/>
          </a:xfrm>
          <a:prstGeom prst="rect">
            <a:avLst/>
          </a:prstGeom>
          <a:ln>
            <a:noFill/>
          </a:ln>
          <a:effectLst>
            <a:outerShdw blurRad="292100" dist="139700" dir="2700000" algn="tl" rotWithShape="0">
              <a:srgbClr val="333333">
                <a:alpha val="65000"/>
              </a:srgbClr>
            </a:outerShdw>
          </a:effectLst>
        </p:spPr>
      </p:pic>
      <p:pic>
        <p:nvPicPr>
          <p:cNvPr id="7" name="Picture 2" descr="L:\print_library\newsletters\vision\1008\IKE_FLICKR\2878096686_fecfa22d74_o.jpg"/>
          <p:cNvPicPr>
            <a:picLocks noChangeAspect="1" noChangeArrowheads="1"/>
          </p:cNvPicPr>
          <p:nvPr/>
        </p:nvPicPr>
        <p:blipFill>
          <a:blip r:embed="rId4" cstate="print"/>
          <a:srcRect l="26087" t="4120" b="3090"/>
          <a:stretch>
            <a:fillRect/>
          </a:stretch>
        </p:blipFill>
        <p:spPr bwMode="auto">
          <a:xfrm>
            <a:off x="6139744" y="3962400"/>
            <a:ext cx="2480584" cy="17526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0" y="304800"/>
            <a:ext cx="9144000" cy="1143000"/>
          </a:xfrm>
        </p:spPr>
        <p:txBody>
          <a:bodyPr/>
          <a:lstStyle/>
          <a:p>
            <a:pPr lvl="0">
              <a:defRPr/>
            </a:pPr>
            <a:r>
              <a:rPr lang="en-US" b="1" dirty="0" smtClean="0">
                <a:effectLst>
                  <a:outerShdw blurRad="38100" dist="38100" dir="2700000" algn="tl">
                    <a:srgbClr val="000000">
                      <a:alpha val="43137"/>
                    </a:srgbClr>
                  </a:outerShdw>
                </a:effectLst>
              </a:rPr>
              <a:t>Special Needs Message</a:t>
            </a:r>
          </a:p>
        </p:txBody>
      </p:sp>
      <p:sp>
        <p:nvSpPr>
          <p:cNvPr id="22531" name="Rectangle 3"/>
          <p:cNvSpPr>
            <a:spLocks noGrp="1" noChangeArrowheads="1"/>
          </p:cNvSpPr>
          <p:nvPr>
            <p:ph type="body" idx="1"/>
          </p:nvPr>
        </p:nvSpPr>
        <p:spPr>
          <a:xfrm>
            <a:off x="533400" y="1600200"/>
            <a:ext cx="5410200" cy="2819400"/>
          </a:xfrm>
        </p:spPr>
        <p:txBody>
          <a:bodyPr/>
          <a:lstStyle/>
          <a:p>
            <a:pPr>
              <a:spcBef>
                <a:spcPts val="1200"/>
              </a:spcBef>
              <a:spcAft>
                <a:spcPts val="600"/>
              </a:spcAft>
            </a:pPr>
            <a:r>
              <a:rPr lang="en-US" b="1" dirty="0" smtClean="0"/>
              <a:t>Multi-lingual/multi-media</a:t>
            </a:r>
          </a:p>
          <a:p>
            <a:pPr>
              <a:spcBef>
                <a:spcPts val="1200"/>
              </a:spcBef>
              <a:spcAft>
                <a:spcPts val="600"/>
              </a:spcAft>
            </a:pPr>
            <a:r>
              <a:rPr lang="en-US" b="1" dirty="0" smtClean="0"/>
              <a:t>Awareness</a:t>
            </a:r>
          </a:p>
          <a:p>
            <a:pPr>
              <a:spcBef>
                <a:spcPts val="1200"/>
              </a:spcBef>
              <a:spcAft>
                <a:spcPts val="600"/>
              </a:spcAft>
            </a:pPr>
            <a:r>
              <a:rPr lang="en-US" b="1" dirty="0" smtClean="0"/>
              <a:t>Planning</a:t>
            </a:r>
          </a:p>
          <a:p>
            <a:pPr>
              <a:spcBef>
                <a:spcPts val="1200"/>
              </a:spcBef>
              <a:spcAft>
                <a:spcPts val="600"/>
              </a:spcAft>
            </a:pPr>
            <a:r>
              <a:rPr lang="en-US" b="1" dirty="0" smtClean="0"/>
              <a:t>Execution</a:t>
            </a:r>
          </a:p>
        </p:txBody>
      </p:sp>
      <p:pic>
        <p:nvPicPr>
          <p:cNvPr id="4" name="Picture 14"/>
          <p:cNvPicPr>
            <a:picLocks noChangeAspect="1" noChangeArrowheads="1"/>
          </p:cNvPicPr>
          <p:nvPr/>
        </p:nvPicPr>
        <p:blipFill>
          <a:blip r:embed="rId3"/>
          <a:srcRect l="27879" t="50196" r="7273" b="12549"/>
          <a:stretch>
            <a:fillRect/>
          </a:stretch>
        </p:blipFill>
        <p:spPr bwMode="auto">
          <a:xfrm>
            <a:off x="5513707" y="5236503"/>
            <a:ext cx="3630293" cy="1611872"/>
          </a:xfrm>
          <a:prstGeom prst="rect">
            <a:avLst/>
          </a:prstGeom>
          <a:noFill/>
          <a:ln w="9525">
            <a:noFill/>
            <a:miter lim="800000"/>
            <a:headEnd/>
            <a:tailEnd/>
          </a:ln>
        </p:spPr>
      </p:pic>
      <p:pic>
        <p:nvPicPr>
          <p:cNvPr id="2054" name="Picture 6"/>
          <p:cNvPicPr>
            <a:picLocks noChangeAspect="1" noChangeArrowheads="1"/>
          </p:cNvPicPr>
          <p:nvPr/>
        </p:nvPicPr>
        <p:blipFill>
          <a:blip r:embed="rId4" cstate="print"/>
          <a:srcRect/>
          <a:stretch>
            <a:fillRect/>
          </a:stretch>
        </p:blipFill>
        <p:spPr bwMode="auto">
          <a:xfrm>
            <a:off x="5105400" y="3200400"/>
            <a:ext cx="1262040" cy="1828800"/>
          </a:xfrm>
          <a:prstGeom prst="rect">
            <a:avLst/>
          </a:prstGeom>
          <a:ln>
            <a:noFill/>
          </a:ln>
          <a:effectLst>
            <a:outerShdw blurRad="292100" dist="139700" dir="2700000" algn="tl" rotWithShape="0">
              <a:srgbClr val="333333">
                <a:alpha val="65000"/>
              </a:srgbClr>
            </a:outerShdw>
          </a:effectLst>
        </p:spPr>
      </p:pic>
      <p:pic>
        <p:nvPicPr>
          <p:cNvPr id="2055" name="Picture 7"/>
          <p:cNvPicPr>
            <a:picLocks noChangeAspect="1" noChangeArrowheads="1"/>
          </p:cNvPicPr>
          <p:nvPr/>
        </p:nvPicPr>
        <p:blipFill>
          <a:blip r:embed="rId5" cstate="print"/>
          <a:srcRect/>
          <a:stretch>
            <a:fillRect/>
          </a:stretch>
        </p:blipFill>
        <p:spPr bwMode="auto">
          <a:xfrm>
            <a:off x="7391400" y="2819400"/>
            <a:ext cx="1398884" cy="2095897"/>
          </a:xfrm>
          <a:prstGeom prst="rect">
            <a:avLst/>
          </a:prstGeom>
          <a:ln>
            <a:noFill/>
          </a:ln>
          <a:effectLst>
            <a:outerShdw blurRad="292100" dist="139700" dir="2700000" algn="tl" rotWithShape="0">
              <a:srgbClr val="333333">
                <a:alpha val="65000"/>
              </a:srgbClr>
            </a:outerShdw>
          </a:effectLst>
        </p:spPr>
      </p:pic>
      <p:pic>
        <p:nvPicPr>
          <p:cNvPr id="2056" name="Picture 8"/>
          <p:cNvPicPr>
            <a:picLocks noChangeAspect="1" noChangeArrowheads="1"/>
          </p:cNvPicPr>
          <p:nvPr/>
        </p:nvPicPr>
        <p:blipFill>
          <a:blip r:embed="rId6"/>
          <a:srcRect/>
          <a:stretch>
            <a:fillRect/>
          </a:stretch>
        </p:blipFill>
        <p:spPr bwMode="auto">
          <a:xfrm>
            <a:off x="6553200" y="1676400"/>
            <a:ext cx="1600200" cy="132238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4"/>
          <p:cNvPicPr>
            <a:picLocks noChangeAspect="1" noChangeArrowheads="1"/>
          </p:cNvPicPr>
          <p:nvPr/>
        </p:nvPicPr>
        <p:blipFill>
          <a:blip r:embed="rId3"/>
          <a:srcRect l="27879" t="50196" r="7273" b="12549"/>
          <a:stretch>
            <a:fillRect/>
          </a:stretch>
        </p:blipFill>
        <p:spPr bwMode="auto">
          <a:xfrm>
            <a:off x="5513707" y="5105400"/>
            <a:ext cx="3630293" cy="1611872"/>
          </a:xfrm>
          <a:prstGeom prst="rect">
            <a:avLst/>
          </a:prstGeom>
          <a:noFill/>
          <a:ln w="9525">
            <a:noFill/>
            <a:miter lim="800000"/>
            <a:headEnd/>
            <a:tailEnd/>
          </a:ln>
        </p:spPr>
      </p:pic>
      <p:sp>
        <p:nvSpPr>
          <p:cNvPr id="5" name="Rectangle 2"/>
          <p:cNvSpPr txBox="1">
            <a:spLocks noChangeArrowheads="1"/>
          </p:cNvSpPr>
          <p:nvPr/>
        </p:nvSpPr>
        <p:spPr>
          <a:xfrm>
            <a:off x="0" y="304800"/>
            <a:ext cx="9144000" cy="1143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solidFill>
                  <a:srgbClr val="FFCD2F"/>
                </a:solidFill>
                <a:effectLst>
                  <a:outerShdw blurRad="38100" dist="38100" dir="2700000" algn="tl">
                    <a:srgbClr val="000000">
                      <a:alpha val="43137"/>
                    </a:srgbClr>
                  </a:outerShdw>
                </a:effectLst>
                <a:uLnTx/>
                <a:uFillTx/>
                <a:latin typeface="Arial Black" pitchFamily="34" charset="0"/>
                <a:ea typeface="+mj-ea"/>
                <a:cs typeface="+mj-cs"/>
              </a:rPr>
              <a:t>Take All</a:t>
            </a:r>
            <a:r>
              <a:rPr kumimoji="0" lang="en-US" sz="4400" b="1" i="0" u="none" strike="noStrike" kern="0" cap="none" spc="0" normalizeH="0" noProof="0" dirty="0" smtClean="0">
                <a:ln>
                  <a:noFill/>
                </a:ln>
                <a:solidFill>
                  <a:srgbClr val="FFCD2F"/>
                </a:solidFill>
                <a:effectLst>
                  <a:outerShdw blurRad="38100" dist="38100" dir="2700000" algn="tl">
                    <a:srgbClr val="000000">
                      <a:alpha val="43137"/>
                    </a:srgbClr>
                  </a:outerShdw>
                </a:effectLst>
                <a:uLnTx/>
                <a:uFillTx/>
                <a:latin typeface="Arial Black" pitchFamily="34" charset="0"/>
                <a:ea typeface="+mj-ea"/>
                <a:cs typeface="+mj-cs"/>
              </a:rPr>
              <a:t> Storms Seriously</a:t>
            </a:r>
            <a:endParaRPr kumimoji="0" lang="en-US" sz="4400" b="1" i="0" u="none" strike="noStrike" kern="0" cap="none" spc="0" normalizeH="0" baseline="0" noProof="0" dirty="0" smtClean="0">
              <a:ln>
                <a:noFill/>
              </a:ln>
              <a:solidFill>
                <a:srgbClr val="FFCD2F"/>
              </a:solidFill>
              <a:effectLst>
                <a:outerShdw blurRad="38100" dist="38100" dir="2700000" algn="tl">
                  <a:srgbClr val="000000">
                    <a:alpha val="43137"/>
                  </a:srgbClr>
                </a:outerShdw>
              </a:effectLst>
              <a:uLnTx/>
              <a:uFillTx/>
              <a:latin typeface="Arial Black" pitchFamily="34" charset="0"/>
              <a:ea typeface="+mj-ea"/>
              <a:cs typeface="+mj-cs"/>
            </a:endParaRPr>
          </a:p>
        </p:txBody>
      </p:sp>
      <p:pic>
        <p:nvPicPr>
          <p:cNvPr id="1027" name="Picture 3" descr="L:\print_library\newsletters\vision\1008\IKE_FLICKR\evacuation.jpg"/>
          <p:cNvPicPr>
            <a:picLocks noChangeAspect="1" noChangeArrowheads="1"/>
          </p:cNvPicPr>
          <p:nvPr/>
        </p:nvPicPr>
        <p:blipFill>
          <a:blip r:embed="rId4"/>
          <a:srcRect/>
          <a:stretch>
            <a:fillRect/>
          </a:stretch>
        </p:blipFill>
        <p:spPr bwMode="auto">
          <a:xfrm>
            <a:off x="304800" y="1676400"/>
            <a:ext cx="4835426" cy="3429000"/>
          </a:xfrm>
          <a:prstGeom prst="rect">
            <a:avLst/>
          </a:prstGeom>
          <a:ln>
            <a:noFill/>
          </a:ln>
          <a:effectLst>
            <a:outerShdw blurRad="292100" dist="139700" dir="2700000" algn="tl" rotWithShape="0">
              <a:srgbClr val="333333">
                <a:alpha val="65000"/>
              </a:srgbClr>
            </a:outerShdw>
          </a:effectLst>
        </p:spPr>
      </p:pic>
      <p:pic>
        <p:nvPicPr>
          <p:cNvPr id="1026" name="Picture 2" descr="L:\print_library\newsletters\vision\1008\IKE_FLICKR\600xPopupGalleryCAV6FL5O.jpg"/>
          <p:cNvPicPr>
            <a:picLocks noChangeAspect="1" noChangeArrowheads="1"/>
          </p:cNvPicPr>
          <p:nvPr/>
        </p:nvPicPr>
        <p:blipFill>
          <a:blip r:embed="rId5"/>
          <a:srcRect l="20000"/>
          <a:stretch>
            <a:fillRect/>
          </a:stretch>
        </p:blipFill>
        <p:spPr bwMode="auto">
          <a:xfrm>
            <a:off x="5562600" y="1905000"/>
            <a:ext cx="2926080" cy="1755775"/>
          </a:xfrm>
          <a:prstGeom prst="rect">
            <a:avLst/>
          </a:prstGeom>
          <a:ln>
            <a:noFill/>
          </a:ln>
          <a:effectLst>
            <a:outerShdw blurRad="292100" dist="139700" dir="2700000" algn="tl" rotWithShape="0">
              <a:srgbClr val="333333">
                <a:alpha val="65000"/>
              </a:srgbClr>
            </a:outerShdw>
          </a:effectLst>
        </p:spPr>
      </p:pic>
      <p:pic>
        <p:nvPicPr>
          <p:cNvPr id="1028" name="Picture 4"/>
          <p:cNvPicPr>
            <a:picLocks noChangeAspect="1" noChangeArrowheads="1"/>
          </p:cNvPicPr>
          <p:nvPr/>
        </p:nvPicPr>
        <p:blipFill>
          <a:blip r:embed="rId6"/>
          <a:srcRect/>
          <a:stretch>
            <a:fillRect/>
          </a:stretch>
        </p:blipFill>
        <p:spPr bwMode="auto">
          <a:xfrm>
            <a:off x="685800" y="3810000"/>
            <a:ext cx="1828800" cy="27432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eam">
  <a:themeElements>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fontScheme name="Bea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Beam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Beam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Beam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Beam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Beam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Beam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Beam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Beam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1127</TotalTime>
  <Words>350</Words>
  <Application>Microsoft Office PowerPoint</Application>
  <PresentationFormat>On-screen Show (4:3)</PresentationFormat>
  <Paragraphs>77</Paragraphs>
  <Slides>10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Arial Black</vt:lpstr>
      <vt:lpstr>Wingdings</vt:lpstr>
      <vt:lpstr>Beam</vt:lpstr>
      <vt:lpstr>HURRICANE PREPAREDNESS </vt:lpstr>
      <vt:lpstr>Hurricane Rita</vt:lpstr>
      <vt:lpstr>Post Rita</vt:lpstr>
      <vt:lpstr>Ike: New Plans Activated</vt:lpstr>
      <vt:lpstr>Slide 5</vt:lpstr>
      <vt:lpstr>What Worked</vt:lpstr>
      <vt:lpstr>Before the Next Storm</vt:lpstr>
      <vt:lpstr>Special Needs Message</vt:lpstr>
      <vt:lpstr>Slide 9</vt:lpstr>
      <vt:lpstr>Slide 10</vt:lpstr>
    </vt:vector>
  </TitlesOfParts>
  <Company>Houston-Galveston Area Council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Hurricane Evacuation Update</dc:title>
  <dc:creator>durham</dc:creator>
  <cp:lastModifiedBy>martinez</cp:lastModifiedBy>
  <cp:revision>74</cp:revision>
  <cp:lastPrinted>1601-01-01T00:00:00Z</cp:lastPrinted>
  <dcterms:created xsi:type="dcterms:W3CDTF">2007-07-16T13:53:12Z</dcterms:created>
  <dcterms:modified xsi:type="dcterms:W3CDTF">2009-09-08T21:03:52Z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7</vt:i4>
  </property>
</Properties>
</file>